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5" r:id="rId3"/>
    <p:sldId id="266" r:id="rId5"/>
    <p:sldId id="267" r:id="rId6"/>
    <p:sldId id="272" r:id="rId7"/>
    <p:sldId id="273" r:id="rId8"/>
    <p:sldId id="261" r:id="rId9"/>
    <p:sldId id="277" r:id="rId10"/>
    <p:sldId id="262" r:id="rId11"/>
    <p:sldId id="259" r:id="rId12"/>
    <p:sldId id="278" r:id="rId13"/>
    <p:sldId id="263" r:id="rId14"/>
    <p:sldId id="268" r:id="rId15"/>
    <p:sldId id="269" r:id="rId16"/>
    <p:sldId id="279" r:id="rId17"/>
    <p:sldId id="274" r:id="rId18"/>
    <p:sldId id="294" r:id="rId19"/>
    <p:sldId id="293" r:id="rId20"/>
    <p:sldId id="275" r:id="rId21"/>
    <p:sldId id="295" r:id="rId22"/>
    <p:sldId id="296" r:id="rId23"/>
    <p:sldId id="290" r:id="rId24"/>
    <p:sldId id="291" r:id="rId25"/>
    <p:sldId id="276" r:id="rId26"/>
  </p:sldIdLst>
  <p:sldSz cx="9144000" cy="5143500" type="screen16x9"/>
  <p:notesSz cx="6858000" cy="9144000"/>
  <p:embeddedFontLst>
    <p:embeddedFont>
      <p:font typeface="锐字工房张海山锐线体2.0" panose="02000000000000000000" pitchFamily="2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098"/>
    <a:srgbClr val="3D653F"/>
    <a:srgbClr val="082208"/>
    <a:srgbClr val="A07D64"/>
    <a:srgbClr val="AD686D"/>
    <a:srgbClr val="FEF5DA"/>
    <a:srgbClr val="FCE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523" y="-379"/>
      </p:cViewPr>
      <p:guideLst>
        <p:guide orient="horz" pos="1648"/>
        <p:guide pos="288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DF807-2207-40A2-84AF-E74E34410F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04508-5231-4AE0-B7ED-F88E3617C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04508-5231-4AE0-B7ED-F88E3617C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hdphoto1.wdp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55" y="51470"/>
            <a:ext cx="4982371" cy="50171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8" y="1540263"/>
            <a:ext cx="4176464" cy="35480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2276" y="183452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项目介绍</a:t>
            </a:r>
            <a:endParaRPr lang="zh-CN" altLang="en-US" sz="240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7997" y="2294751"/>
            <a:ext cx="15303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Project Introduction</a:t>
            </a:r>
            <a:endParaRPr lang="en-US" altLang="zh-CN" sz="1200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31" y="1061389"/>
            <a:ext cx="793818" cy="790281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392073" y="2762810"/>
            <a:ext cx="749322" cy="1605961"/>
            <a:chOff x="1475656" y="2739857"/>
            <a:chExt cx="749322" cy="1605961"/>
          </a:xfrm>
        </p:grpSpPr>
        <p:sp>
          <p:nvSpPr>
            <p:cNvPr id="7" name="椭圆 6"/>
            <p:cNvSpPr/>
            <p:nvPr/>
          </p:nvSpPr>
          <p:spPr>
            <a:xfrm>
              <a:off x="1475656" y="2739857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30657" y="3480731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008954" y="4129794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flipH="1">
            <a:off x="6792673" y="2762810"/>
            <a:ext cx="749322" cy="1605961"/>
            <a:chOff x="1475656" y="2739857"/>
            <a:chExt cx="749322" cy="1605961"/>
          </a:xfrm>
        </p:grpSpPr>
        <p:sp>
          <p:nvSpPr>
            <p:cNvPr id="18" name="椭圆 17"/>
            <p:cNvSpPr/>
            <p:nvPr/>
          </p:nvSpPr>
          <p:spPr>
            <a:xfrm>
              <a:off x="1475656" y="2739857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630657" y="3480731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008954" y="4129794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9336" y="1089214"/>
            <a:ext cx="3254095" cy="2510619"/>
            <a:chOff x="3099336" y="1089214"/>
            <a:chExt cx="3254095" cy="25106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336" y="1089214"/>
              <a:ext cx="3254095" cy="25106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31" y="1660299"/>
              <a:ext cx="2236362" cy="13221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188246" y="1981397"/>
            <a:ext cx="9598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    </a:t>
            </a:r>
            <a:r>
              <a:rPr lang="zh-CN" altLang="en-US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三</a:t>
            </a:r>
            <a:endParaRPr lang="zh-CN" altLang="en-US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50030" y="2349500"/>
            <a:ext cx="1236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可行性分析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6">
            <a:off x="1409062" y="1541947"/>
            <a:ext cx="2968605" cy="29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4014" flipH="1">
            <a:off x="5284979" y="1412521"/>
            <a:ext cx="2014420" cy="201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93599" y="-1629226"/>
            <a:ext cx="4536502" cy="847395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48" y="3075806"/>
            <a:ext cx="2131596" cy="14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77149" y="2469932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（暂不考虑）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85287" y="1079217"/>
            <a:ext cx="3714976" cy="612720"/>
            <a:chOff x="1289072" y="1300867"/>
            <a:chExt cx="3714976" cy="612720"/>
          </a:xfrm>
        </p:grpSpPr>
        <p:sp>
          <p:nvSpPr>
            <p:cNvPr id="7" name="TextBox 6"/>
            <p:cNvSpPr txBox="1"/>
            <p:nvPr/>
          </p:nvSpPr>
          <p:spPr>
            <a:xfrm>
              <a:off x="2746450" y="1453212"/>
              <a:ext cx="309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89072" y="1300867"/>
              <a:ext cx="3714976" cy="581690"/>
            </a:xfrm>
            <a:prstGeom prst="rect">
              <a:avLst/>
            </a:prstGeom>
            <a:noFill/>
            <a:ln w="38100">
              <a:solidFill>
                <a:srgbClr val="96C09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  <a:p>
              <a:pPr algn="ctr"/>
              <a:endParaRPr lang="zh-CN" altLang="en-US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59602" y="2317392"/>
            <a:ext cx="3714976" cy="581690"/>
            <a:chOff x="1289072" y="1300867"/>
            <a:chExt cx="3714976" cy="581690"/>
          </a:xfrm>
        </p:grpSpPr>
        <p:sp>
          <p:nvSpPr>
            <p:cNvPr id="13" name="TextBox 12"/>
            <p:cNvSpPr txBox="1"/>
            <p:nvPr/>
          </p:nvSpPr>
          <p:spPr>
            <a:xfrm>
              <a:off x="2746450" y="1453212"/>
              <a:ext cx="3098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289072" y="1300867"/>
              <a:ext cx="3714976" cy="581690"/>
            </a:xfrm>
            <a:prstGeom prst="rect">
              <a:avLst/>
            </a:prstGeom>
            <a:noFill/>
            <a:ln w="38100">
              <a:solidFill>
                <a:srgbClr val="96C09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1285240" y="3502025"/>
            <a:ext cx="3714750" cy="581660"/>
          </a:xfrm>
          <a:prstGeom prst="rect">
            <a:avLst/>
          </a:prstGeom>
          <a:noFill/>
          <a:ln w="38100">
            <a:solidFill>
              <a:srgbClr val="96C09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12"/>
          <p:cNvSpPr txBox="1"/>
          <p:nvPr/>
        </p:nvSpPr>
        <p:spPr>
          <a:xfrm>
            <a:off x="2087345" y="1171162"/>
            <a:ext cx="1972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技 术 可 行 性</a:t>
            </a:r>
            <a:endParaRPr lang="zh-CN" altLang="en-US" sz="20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4930875" y="2408777"/>
            <a:ext cx="1972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经 济 可 行 性</a:t>
            </a:r>
            <a:endParaRPr lang="zh-CN" altLang="en-US" sz="20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2087345" y="3622897"/>
            <a:ext cx="1972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操 作 可 行 性</a:t>
            </a:r>
            <a:endParaRPr lang="zh-CN" altLang="en-US" sz="20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10" y="1743834"/>
            <a:ext cx="1656184" cy="165618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26" y="613911"/>
            <a:ext cx="1512168" cy="1512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732790"/>
            <a:ext cx="6789420" cy="2727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107" y="120152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技术可行性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7075" y="457200"/>
            <a:ext cx="42094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使用现有的技术能实现这个系统吗？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075" y="1276350"/>
            <a:ext cx="543306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软件项目开发过程中，在可以满足系统开发需要、能够适应系统发展、保证开发成本的条件下，应该尽量采用成熟技术。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ctr"/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Unity3D</a:t>
            </a:r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Unity3D是由Unity Technologies开发的一个让玩家轻松创建诸如三维视频游戏、建筑可视化、实时三维动画等类型互动内容的多平台的综合型游戏开发工具，是一个全面整合的专业游戏引擎。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利用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Unity3D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可以比较轻松的进行游戏编程，建模等操作。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同时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Unity3D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提供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C#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编程语言，C#是微软公司发布的一种面向对象的高级程序设计语言。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endParaRPr lang="en-US" altLang="zh-CN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2" name="图片 1" descr="%8P)G8H$A[Z7Q{E5~R2TX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45" y="3175"/>
            <a:ext cx="2491740" cy="90741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20345" y="3597275"/>
            <a:ext cx="6426835" cy="1323975"/>
          </a:xfrm>
          <a:prstGeom prst="roundRect">
            <a:avLst/>
          </a:prstGeom>
          <a:noFill/>
          <a:ln w="38100">
            <a:solidFill>
              <a:srgbClr val="96C09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6996430" y="1276350"/>
            <a:ext cx="1755775" cy="3588385"/>
          </a:xfrm>
          <a:prstGeom prst="roundRect">
            <a:avLst/>
          </a:prstGeom>
          <a:noFill/>
          <a:ln w="38100">
            <a:solidFill>
              <a:srgbClr val="96C09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02890" y="3736340"/>
            <a:ext cx="3742690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3Ds Max</a:t>
            </a:r>
            <a:endParaRPr lang="en-US" altLang="zh-CN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3Ds Max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拥有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强大的角色(Character)动画制作能力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，以及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可堆叠的建模步骤，使制作模型有非常大的弹性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。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广泛应用于三维动画、游戏等领域。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2155" y="1387475"/>
            <a:ext cx="162115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P</a:t>
            </a:r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hotoshop</a:t>
            </a:r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界面设计是一个新兴的领域，受到很多的软件企业及开发者的重视。在当前还没有用于做界面设计的专业软件，因此绝大多数设计者使用的都是该软件。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Photoshop为游戏开发中的界面设计提供了较方便的办法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10" name="图片 9" descr="85Y4%[@M6X`)QVMH4$V)@8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355" y="3813175"/>
            <a:ext cx="961390" cy="9683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" y="3687445"/>
            <a:ext cx="2414270" cy="1143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87249" y="-1629226"/>
            <a:ext cx="4536502" cy="84739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7915" y="843289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操作可行性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6417" y="1257974"/>
            <a:ext cx="3078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系统的操作方式在这个用户组内行得通吗？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515745" y="1989455"/>
            <a:ext cx="6113145" cy="2118360"/>
          </a:xfrm>
          <a:prstGeom prst="roundRect">
            <a:avLst/>
          </a:prstGeom>
          <a:noFill/>
          <a:ln w="38100">
            <a:solidFill>
              <a:srgbClr val="96C09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7"/>
          <p:cNvSpPr txBox="1"/>
          <p:nvPr/>
        </p:nvSpPr>
        <p:spPr>
          <a:xfrm>
            <a:off x="1814830" y="2172335"/>
            <a:ext cx="56819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三种软件对于新手来说还是比较容易上手的。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比如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Unity3D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内提供的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C#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编程语言是一种安全的、稳定的、简单的，由C和C++衍生出来的面向对象的编程语言。它在继承C和C++强大功能的同时去掉了一些它们的复杂特性（例如没有宏以及不允许多重继承）。它包括了诸如单一继承、接口、与Java几乎同样的语法和编译成中间代码再运行的过程。而且在制作手机游戏时，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Unity3D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可以自动生成双平台（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A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ndroid和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IOS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）的代码。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3D MAX的制作流程也非常简洁高效，可以很快的上手。只要操作思路清晰，上手是非常容易的，后续的高版本中操作性也十分的简便，操作的优化更有利于初学者学习。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bldLvl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9336" y="1089214"/>
            <a:ext cx="3254095" cy="2510619"/>
            <a:chOff x="3099336" y="1089214"/>
            <a:chExt cx="3254095" cy="25106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336" y="1089214"/>
              <a:ext cx="3254095" cy="25106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31" y="1660299"/>
              <a:ext cx="2236362" cy="13221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188246" y="1981397"/>
            <a:ext cx="9598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    四</a:t>
            </a:r>
            <a:endParaRPr lang="zh-CN" altLang="en-US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6400" y="2349500"/>
            <a:ext cx="904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Gantt</a:t>
            </a:r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图</a:t>
            </a:r>
            <a:endParaRPr lang="zh-CN" altLang="en-US" sz="1600" smtClean="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6">
            <a:off x="1409062" y="1541947"/>
            <a:ext cx="2968605" cy="29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4014" flipH="1">
            <a:off x="5284979" y="1412521"/>
            <a:ext cx="2014420" cy="201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4445"/>
            <a:ext cx="9156700" cy="5141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-3810"/>
            <a:ext cx="9154795" cy="4354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4351020"/>
            <a:ext cx="9154795" cy="798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0"/>
            <a:ext cx="9143365" cy="51485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-5080"/>
            <a:ext cx="9145905" cy="4442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4437380"/>
            <a:ext cx="9145905" cy="71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635"/>
            <a:ext cx="9150985" cy="51352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99990"/>
            <a:ext cx="4191000" cy="4892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9799" y="4747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目录</a:t>
            </a:r>
            <a:endParaRPr lang="zh-CN" altLang="en-US" sz="320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36" y="3235175"/>
            <a:ext cx="1790908" cy="179090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779766" y="1107455"/>
            <a:ext cx="1402080" cy="337185"/>
            <a:chOff x="3783663" y="1487820"/>
            <a:chExt cx="1402080" cy="337185"/>
          </a:xfrm>
        </p:grpSpPr>
        <p:sp>
          <p:nvSpPr>
            <p:cNvPr id="6" name="TextBox 5"/>
            <p:cNvSpPr txBox="1"/>
            <p:nvPr/>
          </p:nvSpPr>
          <p:spPr>
            <a:xfrm>
              <a:off x="3783663" y="1487820"/>
              <a:ext cx="1402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一：详细介绍</a:t>
              </a:r>
              <a:endPara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3781671" y="1511015"/>
            <a:ext cx="1402080" cy="337600"/>
            <a:chOff x="3783663" y="1487185"/>
            <a:chExt cx="1402080" cy="337600"/>
          </a:xfrm>
        </p:grpSpPr>
        <p:sp>
          <p:nvSpPr>
            <p:cNvPr id="13" name="TextBox 12"/>
            <p:cNvSpPr txBox="1"/>
            <p:nvPr/>
          </p:nvSpPr>
          <p:spPr>
            <a:xfrm>
              <a:off x="3783663" y="1487185"/>
              <a:ext cx="1402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二：需求分析</a:t>
              </a:r>
              <a:endPara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3781671" y="1908860"/>
            <a:ext cx="1605280" cy="337185"/>
            <a:chOff x="3834463" y="1487820"/>
            <a:chExt cx="1605280" cy="337185"/>
          </a:xfrm>
        </p:grpSpPr>
        <p:sp>
          <p:nvSpPr>
            <p:cNvPr id="16" name="TextBox 15"/>
            <p:cNvSpPr txBox="1"/>
            <p:nvPr/>
          </p:nvSpPr>
          <p:spPr>
            <a:xfrm>
              <a:off x="3834463" y="1487820"/>
              <a:ext cx="1605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三：可行性分析</a:t>
              </a:r>
              <a:endPara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781671" y="2278766"/>
            <a:ext cx="1300480" cy="337185"/>
            <a:chOff x="3783663" y="1492900"/>
            <a:chExt cx="1300480" cy="337185"/>
          </a:xfrm>
        </p:grpSpPr>
        <p:sp>
          <p:nvSpPr>
            <p:cNvPr id="19" name="TextBox 18"/>
            <p:cNvSpPr txBox="1"/>
            <p:nvPr/>
          </p:nvSpPr>
          <p:spPr>
            <a:xfrm>
              <a:off x="3783663" y="1492900"/>
              <a:ext cx="13004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四：</a:t>
              </a:r>
              <a:r>
                <a:rPr lang="en-US" altLang="zh-CN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Gantt</a:t>
              </a:r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图</a:t>
              </a:r>
              <a:endPara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781671" y="2662306"/>
            <a:ext cx="1402080" cy="337600"/>
            <a:chOff x="3783663" y="1487185"/>
            <a:chExt cx="1402080" cy="337600"/>
          </a:xfrm>
        </p:grpSpPr>
        <p:sp>
          <p:nvSpPr>
            <p:cNvPr id="5" name="TextBox 18"/>
            <p:cNvSpPr txBox="1"/>
            <p:nvPr/>
          </p:nvSpPr>
          <p:spPr>
            <a:xfrm>
              <a:off x="3783663" y="1487185"/>
              <a:ext cx="1402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五：</a:t>
              </a:r>
              <a:r>
                <a:rPr lang="zh-CN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参考资料</a:t>
              </a:r>
              <a:endParaRPr 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777861" y="3046481"/>
            <a:ext cx="1402080" cy="337185"/>
            <a:chOff x="3783663" y="1492900"/>
            <a:chExt cx="1402080" cy="337185"/>
          </a:xfrm>
        </p:grpSpPr>
        <p:sp>
          <p:nvSpPr>
            <p:cNvPr id="22" name="TextBox 18"/>
            <p:cNvSpPr txBox="1"/>
            <p:nvPr/>
          </p:nvSpPr>
          <p:spPr>
            <a:xfrm>
              <a:off x="3783663" y="1492900"/>
              <a:ext cx="1402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六：小组分工</a:t>
              </a:r>
              <a:endParaRPr 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-635"/>
            <a:ext cx="9152890" cy="4389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4389120"/>
            <a:ext cx="9153525" cy="751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87249" y="-1629226"/>
            <a:ext cx="4536502" cy="847395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83718"/>
            <a:ext cx="2016224" cy="20162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98" y="2211710"/>
            <a:ext cx="2160240" cy="216024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289072" y="771550"/>
            <a:ext cx="2476651" cy="3528392"/>
          </a:xfrm>
          <a:prstGeom prst="rect">
            <a:avLst/>
          </a:prstGeom>
          <a:noFill/>
          <a:ln w="38100">
            <a:solidFill>
              <a:srgbClr val="96C09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35709" y="771550"/>
            <a:ext cx="2476651" cy="3528392"/>
          </a:xfrm>
          <a:prstGeom prst="rect">
            <a:avLst/>
          </a:prstGeom>
          <a:noFill/>
          <a:ln w="38100">
            <a:solidFill>
              <a:srgbClr val="96C09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000816" y="848741"/>
            <a:ext cx="1102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五</a:t>
            </a:r>
            <a:endParaRPr lang="zh-CN" altLang="en-US" b="1" smtClean="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b="1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参考资料</a:t>
            </a:r>
            <a:endParaRPr lang="zh-CN" altLang="en-US" b="1" smtClean="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15503" y="964976"/>
            <a:ext cx="122301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Unity3D</a:t>
            </a:r>
            <a:endParaRPr lang="en-US" altLang="zh-CN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ctr"/>
            <a:endParaRPr lang="en-US" altLang="zh-CN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pPr algn="ctr"/>
            <a:r>
              <a:rPr lang="en-US" altLang="zh-CN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P</a:t>
            </a:r>
            <a:r>
              <a:rPr lang="zh-CN" altLang="en-US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hotoshop</a:t>
            </a:r>
            <a:endParaRPr lang="zh-CN" altLang="en-US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pPr algn="ctr"/>
            <a:endParaRPr lang="en-US" altLang="zh-CN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pPr algn="ctr"/>
            <a:r>
              <a:rPr lang="en-US" altLang="zh-CN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3Ds Max</a:t>
            </a:r>
            <a:endParaRPr lang="en-US" altLang="zh-CN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88125" y="964976"/>
            <a:ext cx="222758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教材《软件工程导论》</a:t>
            </a:r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ctr"/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及课程推荐书籍</a:t>
            </a:r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ctr"/>
            <a:endParaRPr lang="zh-CN" altLang="en-US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ctr"/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《</a:t>
            </a:r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Unity5</a:t>
            </a:r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》</a:t>
            </a:r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ctr"/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ctr"/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百度百科</a:t>
            </a:r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4000650" y="1561241"/>
            <a:ext cx="1138406" cy="1183705"/>
          </a:xfrm>
          <a:custGeom>
            <a:avLst/>
            <a:gdLst>
              <a:gd name="T0" fmla="*/ 1281 w 1433"/>
              <a:gd name="T1" fmla="*/ 629 h 1490"/>
              <a:gd name="T2" fmla="*/ 952 w 1433"/>
              <a:gd name="T3" fmla="*/ 630 h 1490"/>
              <a:gd name="T4" fmla="*/ 1205 w 1433"/>
              <a:gd name="T5" fmla="*/ 425 h 1490"/>
              <a:gd name="T6" fmla="*/ 1164 w 1433"/>
              <a:gd name="T7" fmla="*/ 192 h 1490"/>
              <a:gd name="T8" fmla="*/ 1014 w 1433"/>
              <a:gd name="T9" fmla="*/ 166 h 1490"/>
              <a:gd name="T10" fmla="*/ 1014 w 1433"/>
              <a:gd name="T11" fmla="*/ 166 h 1490"/>
              <a:gd name="T12" fmla="*/ 951 w 1433"/>
              <a:gd name="T13" fmla="*/ 136 h 1490"/>
              <a:gd name="T14" fmla="*/ 951 w 1433"/>
              <a:gd name="T15" fmla="*/ 136 h 1490"/>
              <a:gd name="T16" fmla="*/ 836 w 1433"/>
              <a:gd name="T17" fmla="*/ 36 h 1490"/>
              <a:gd name="T18" fmla="*/ 630 w 1433"/>
              <a:gd name="T19" fmla="*/ 151 h 1490"/>
              <a:gd name="T20" fmla="*/ 630 w 1433"/>
              <a:gd name="T21" fmla="*/ 481 h 1490"/>
              <a:gd name="T22" fmla="*/ 425 w 1433"/>
              <a:gd name="T23" fmla="*/ 228 h 1490"/>
              <a:gd name="T24" fmla="*/ 192 w 1433"/>
              <a:gd name="T25" fmla="*/ 269 h 1490"/>
              <a:gd name="T26" fmla="*/ 166 w 1433"/>
              <a:gd name="T27" fmla="*/ 419 h 1490"/>
              <a:gd name="T28" fmla="*/ 166 w 1433"/>
              <a:gd name="T29" fmla="*/ 419 h 1490"/>
              <a:gd name="T30" fmla="*/ 136 w 1433"/>
              <a:gd name="T31" fmla="*/ 481 h 1490"/>
              <a:gd name="T32" fmla="*/ 136 w 1433"/>
              <a:gd name="T33" fmla="*/ 482 h 1490"/>
              <a:gd name="T34" fmla="*/ 36 w 1433"/>
              <a:gd name="T35" fmla="*/ 596 h 1490"/>
              <a:gd name="T36" fmla="*/ 151 w 1433"/>
              <a:gd name="T37" fmla="*/ 803 h 1490"/>
              <a:gd name="T38" fmla="*/ 481 w 1433"/>
              <a:gd name="T39" fmla="*/ 802 h 1490"/>
              <a:gd name="T40" fmla="*/ 228 w 1433"/>
              <a:gd name="T41" fmla="*/ 1008 h 1490"/>
              <a:gd name="T42" fmla="*/ 269 w 1433"/>
              <a:gd name="T43" fmla="*/ 1241 h 1490"/>
              <a:gd name="T44" fmla="*/ 419 w 1433"/>
              <a:gd name="T45" fmla="*/ 1267 h 1490"/>
              <a:gd name="T46" fmla="*/ 419 w 1433"/>
              <a:gd name="T47" fmla="*/ 1267 h 1490"/>
              <a:gd name="T48" fmla="*/ 481 w 1433"/>
              <a:gd name="T49" fmla="*/ 1297 h 1490"/>
              <a:gd name="T50" fmla="*/ 482 w 1433"/>
              <a:gd name="T51" fmla="*/ 1297 h 1490"/>
              <a:gd name="T52" fmla="*/ 596 w 1433"/>
              <a:gd name="T53" fmla="*/ 1397 h 1490"/>
              <a:gd name="T54" fmla="*/ 803 w 1433"/>
              <a:gd name="T55" fmla="*/ 1281 h 1490"/>
              <a:gd name="T56" fmla="*/ 823 w 1433"/>
              <a:gd name="T57" fmla="*/ 1109 h 1490"/>
              <a:gd name="T58" fmla="*/ 1180 w 1433"/>
              <a:gd name="T59" fmla="*/ 1490 h 1490"/>
              <a:gd name="T60" fmla="*/ 1255 w 1433"/>
              <a:gd name="T61" fmla="*/ 1434 h 1490"/>
              <a:gd name="T62" fmla="*/ 1221 w 1433"/>
              <a:gd name="T63" fmla="*/ 1314 h 1490"/>
              <a:gd name="T64" fmla="*/ 885 w 1433"/>
              <a:gd name="T65" fmla="*/ 1085 h 1490"/>
              <a:gd name="T66" fmla="*/ 1008 w 1433"/>
              <a:gd name="T67" fmla="*/ 1205 h 1490"/>
              <a:gd name="T68" fmla="*/ 1241 w 1433"/>
              <a:gd name="T69" fmla="*/ 1164 h 1490"/>
              <a:gd name="T70" fmla="*/ 1267 w 1433"/>
              <a:gd name="T71" fmla="*/ 1014 h 1490"/>
              <a:gd name="T72" fmla="*/ 1267 w 1433"/>
              <a:gd name="T73" fmla="*/ 1014 h 1490"/>
              <a:gd name="T74" fmla="*/ 1297 w 1433"/>
              <a:gd name="T75" fmla="*/ 951 h 1490"/>
              <a:gd name="T76" fmla="*/ 1297 w 1433"/>
              <a:gd name="T77" fmla="*/ 951 h 1490"/>
              <a:gd name="T78" fmla="*/ 1397 w 1433"/>
              <a:gd name="T79" fmla="*/ 836 h 1490"/>
              <a:gd name="T80" fmla="*/ 1281 w 1433"/>
              <a:gd name="T81" fmla="*/ 629 h 1490"/>
              <a:gd name="T82" fmla="*/ 1281 w 1433"/>
              <a:gd name="T83" fmla="*/ 629 h 1490"/>
              <a:gd name="T84" fmla="*/ 1281 w 1433"/>
              <a:gd name="T85" fmla="*/ 629 h 1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33" h="1490">
                <a:moveTo>
                  <a:pt x="1281" y="629"/>
                </a:moveTo>
                <a:cubicBezTo>
                  <a:pt x="1186" y="597"/>
                  <a:pt x="1061" y="607"/>
                  <a:pt x="952" y="630"/>
                </a:cubicBezTo>
                <a:cubicBezTo>
                  <a:pt x="1050" y="580"/>
                  <a:pt x="1152" y="509"/>
                  <a:pt x="1205" y="425"/>
                </a:cubicBezTo>
                <a:cubicBezTo>
                  <a:pt x="1205" y="425"/>
                  <a:pt x="1300" y="302"/>
                  <a:pt x="1164" y="192"/>
                </a:cubicBezTo>
                <a:cubicBezTo>
                  <a:pt x="1164" y="192"/>
                  <a:pt x="1094" y="133"/>
                  <a:pt x="1014" y="166"/>
                </a:cubicBezTo>
                <a:cubicBezTo>
                  <a:pt x="1014" y="166"/>
                  <a:pt x="1014" y="166"/>
                  <a:pt x="1014" y="166"/>
                </a:cubicBezTo>
                <a:cubicBezTo>
                  <a:pt x="966" y="181"/>
                  <a:pt x="951" y="136"/>
                  <a:pt x="951" y="136"/>
                </a:cubicBezTo>
                <a:cubicBezTo>
                  <a:pt x="951" y="136"/>
                  <a:pt x="951" y="136"/>
                  <a:pt x="951" y="136"/>
                </a:cubicBezTo>
                <a:cubicBezTo>
                  <a:pt x="926" y="53"/>
                  <a:pt x="836" y="36"/>
                  <a:pt x="836" y="36"/>
                </a:cubicBezTo>
                <a:cubicBezTo>
                  <a:pt x="666" y="0"/>
                  <a:pt x="630" y="151"/>
                  <a:pt x="630" y="151"/>
                </a:cubicBezTo>
                <a:cubicBezTo>
                  <a:pt x="597" y="247"/>
                  <a:pt x="608" y="372"/>
                  <a:pt x="630" y="481"/>
                </a:cubicBezTo>
                <a:cubicBezTo>
                  <a:pt x="580" y="383"/>
                  <a:pt x="509" y="281"/>
                  <a:pt x="425" y="228"/>
                </a:cubicBezTo>
                <a:cubicBezTo>
                  <a:pt x="425" y="228"/>
                  <a:pt x="302" y="133"/>
                  <a:pt x="192" y="269"/>
                </a:cubicBezTo>
                <a:cubicBezTo>
                  <a:pt x="192" y="269"/>
                  <a:pt x="133" y="339"/>
                  <a:pt x="166" y="419"/>
                </a:cubicBezTo>
                <a:cubicBezTo>
                  <a:pt x="166" y="419"/>
                  <a:pt x="166" y="419"/>
                  <a:pt x="166" y="419"/>
                </a:cubicBezTo>
                <a:cubicBezTo>
                  <a:pt x="181" y="467"/>
                  <a:pt x="136" y="481"/>
                  <a:pt x="136" y="481"/>
                </a:cubicBezTo>
                <a:cubicBezTo>
                  <a:pt x="136" y="482"/>
                  <a:pt x="136" y="482"/>
                  <a:pt x="136" y="482"/>
                </a:cubicBezTo>
                <a:cubicBezTo>
                  <a:pt x="53" y="506"/>
                  <a:pt x="36" y="596"/>
                  <a:pt x="36" y="596"/>
                </a:cubicBezTo>
                <a:cubicBezTo>
                  <a:pt x="0" y="767"/>
                  <a:pt x="151" y="803"/>
                  <a:pt x="151" y="803"/>
                </a:cubicBezTo>
                <a:cubicBezTo>
                  <a:pt x="247" y="835"/>
                  <a:pt x="372" y="825"/>
                  <a:pt x="481" y="802"/>
                </a:cubicBezTo>
                <a:cubicBezTo>
                  <a:pt x="383" y="853"/>
                  <a:pt x="281" y="923"/>
                  <a:pt x="228" y="1008"/>
                </a:cubicBezTo>
                <a:cubicBezTo>
                  <a:pt x="228" y="1008"/>
                  <a:pt x="133" y="1131"/>
                  <a:pt x="269" y="1241"/>
                </a:cubicBezTo>
                <a:cubicBezTo>
                  <a:pt x="269" y="1241"/>
                  <a:pt x="339" y="1300"/>
                  <a:pt x="419" y="1267"/>
                </a:cubicBezTo>
                <a:cubicBezTo>
                  <a:pt x="419" y="1267"/>
                  <a:pt x="419" y="1267"/>
                  <a:pt x="419" y="1267"/>
                </a:cubicBezTo>
                <a:cubicBezTo>
                  <a:pt x="467" y="1252"/>
                  <a:pt x="481" y="1297"/>
                  <a:pt x="481" y="1297"/>
                </a:cubicBezTo>
                <a:cubicBezTo>
                  <a:pt x="482" y="1297"/>
                  <a:pt x="482" y="1297"/>
                  <a:pt x="482" y="1297"/>
                </a:cubicBezTo>
                <a:cubicBezTo>
                  <a:pt x="506" y="1380"/>
                  <a:pt x="596" y="1397"/>
                  <a:pt x="596" y="1397"/>
                </a:cubicBezTo>
                <a:cubicBezTo>
                  <a:pt x="767" y="1433"/>
                  <a:pt x="803" y="1281"/>
                  <a:pt x="803" y="1281"/>
                </a:cubicBezTo>
                <a:cubicBezTo>
                  <a:pt x="820" y="1230"/>
                  <a:pt x="825" y="1170"/>
                  <a:pt x="823" y="1109"/>
                </a:cubicBezTo>
                <a:cubicBezTo>
                  <a:pt x="857" y="1253"/>
                  <a:pt x="945" y="1442"/>
                  <a:pt x="1180" y="1490"/>
                </a:cubicBezTo>
                <a:cubicBezTo>
                  <a:pt x="1255" y="1434"/>
                  <a:pt x="1255" y="1434"/>
                  <a:pt x="1255" y="1434"/>
                </a:cubicBezTo>
                <a:cubicBezTo>
                  <a:pt x="1221" y="1314"/>
                  <a:pt x="1221" y="1314"/>
                  <a:pt x="1221" y="1314"/>
                </a:cubicBezTo>
                <a:cubicBezTo>
                  <a:pt x="1221" y="1314"/>
                  <a:pt x="970" y="1270"/>
                  <a:pt x="885" y="1085"/>
                </a:cubicBezTo>
                <a:cubicBezTo>
                  <a:pt x="922" y="1134"/>
                  <a:pt x="963" y="1176"/>
                  <a:pt x="1008" y="1205"/>
                </a:cubicBezTo>
                <a:cubicBezTo>
                  <a:pt x="1008" y="1205"/>
                  <a:pt x="1131" y="1300"/>
                  <a:pt x="1241" y="1164"/>
                </a:cubicBezTo>
                <a:cubicBezTo>
                  <a:pt x="1241" y="1164"/>
                  <a:pt x="1300" y="1094"/>
                  <a:pt x="1267" y="1014"/>
                </a:cubicBezTo>
                <a:cubicBezTo>
                  <a:pt x="1267" y="1014"/>
                  <a:pt x="1267" y="1014"/>
                  <a:pt x="1267" y="1014"/>
                </a:cubicBezTo>
                <a:cubicBezTo>
                  <a:pt x="1252" y="966"/>
                  <a:pt x="1297" y="951"/>
                  <a:pt x="1297" y="951"/>
                </a:cubicBezTo>
                <a:cubicBezTo>
                  <a:pt x="1297" y="951"/>
                  <a:pt x="1297" y="951"/>
                  <a:pt x="1297" y="951"/>
                </a:cubicBezTo>
                <a:cubicBezTo>
                  <a:pt x="1380" y="926"/>
                  <a:pt x="1397" y="836"/>
                  <a:pt x="1397" y="836"/>
                </a:cubicBezTo>
                <a:cubicBezTo>
                  <a:pt x="1433" y="665"/>
                  <a:pt x="1281" y="629"/>
                  <a:pt x="1281" y="629"/>
                </a:cubicBezTo>
                <a:close/>
                <a:moveTo>
                  <a:pt x="1281" y="629"/>
                </a:moveTo>
                <a:cubicBezTo>
                  <a:pt x="1281" y="629"/>
                  <a:pt x="1281" y="629"/>
                  <a:pt x="1281" y="629"/>
                </a:cubicBezTo>
              </a:path>
            </a:pathLst>
          </a:custGeom>
          <a:solidFill>
            <a:srgbClr val="96C09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/>
      <p:bldP spid="22" grpId="0"/>
      <p:bldP spid="24" grpId="0"/>
      <p:bldP spid="2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71" y="3399021"/>
            <a:ext cx="2448272" cy="1660022"/>
          </a:xfrm>
          <a:prstGeom prst="rect">
            <a:avLst/>
          </a:prstGeom>
        </p:spPr>
      </p:pic>
      <p:sp>
        <p:nvSpPr>
          <p:cNvPr id="5" name="TextBox 23"/>
          <p:cNvSpPr txBox="1"/>
          <p:nvPr/>
        </p:nvSpPr>
        <p:spPr>
          <a:xfrm>
            <a:off x="658950" y="1110391"/>
            <a:ext cx="29375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sz="2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六：小组成员及分工</a:t>
            </a:r>
            <a:endParaRPr lang="zh-CN" sz="2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2334895" y="3122295"/>
            <a:ext cx="35375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文档编写人员：程天珂</a:t>
            </a:r>
            <a:endParaRPr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界面设计人员：陈伟峰</a:t>
            </a:r>
            <a:endParaRPr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编码</a:t>
            </a:r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人</a:t>
            </a:r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员：</a:t>
            </a:r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邓晰</a:t>
            </a:r>
            <a:r>
              <a:rPr lang="en-US" alt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&amp;</a:t>
            </a:r>
            <a:r>
              <a:rPr lang="zh-CN" altLang="en-US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程天珂</a:t>
            </a:r>
            <a:endParaRPr lang="zh-CN" altLang="en-US"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测试人员：</a:t>
            </a:r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全组</a:t>
            </a:r>
            <a:endParaRPr lang="zh-CN"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维护人员：</a:t>
            </a:r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全组</a:t>
            </a:r>
            <a:endParaRPr lang="zh-CN"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5659755" y="920115"/>
            <a:ext cx="228346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  <a:sym typeface="+mn-ea"/>
              </a:rPr>
              <a:t>组长：邓晰</a:t>
            </a:r>
            <a:endParaRPr lang="zh-CN" sz="28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  <a:sym typeface="+mn-ea"/>
            </a:endParaRPr>
          </a:p>
          <a:p>
            <a:endParaRPr lang="zh-CN" sz="32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  <a:sym typeface="+mn-ea"/>
            </a:endParaRPr>
          </a:p>
          <a:p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组员</a:t>
            </a:r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：程天珂</a:t>
            </a:r>
            <a:endParaRPr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组员</a:t>
            </a:r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：陈伟峰</a:t>
            </a:r>
            <a:endParaRPr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endParaRPr lang="zh-CN"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28" y="3507854"/>
            <a:ext cx="1513033" cy="15130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67944" y="184272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感谢</a:t>
            </a:r>
            <a:endParaRPr lang="zh-CN" altLang="en-US" sz="320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56" y="987574"/>
            <a:ext cx="793818" cy="7902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183" y="2453617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TRAVEL FROG THEME PPT TEMPLATE</a:t>
            </a:r>
            <a:endParaRPr lang="zh-CN" altLang="en-US" sz="120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17739" y="2859782"/>
            <a:ext cx="3518397" cy="131675"/>
            <a:chOff x="1392073" y="3228206"/>
            <a:chExt cx="5772215" cy="216024"/>
          </a:xfrm>
        </p:grpSpPr>
        <p:sp>
          <p:nvSpPr>
            <p:cNvPr id="9" name="椭圆 8"/>
            <p:cNvSpPr/>
            <p:nvPr/>
          </p:nvSpPr>
          <p:spPr>
            <a:xfrm>
              <a:off x="1392073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009428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626783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244138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861493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478848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096203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713558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330913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948264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9336" y="1089214"/>
            <a:ext cx="3254095" cy="2510619"/>
            <a:chOff x="3099336" y="1089214"/>
            <a:chExt cx="3254095" cy="25106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336" y="1089214"/>
              <a:ext cx="3254095" cy="25106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31" y="1660299"/>
              <a:ext cx="2236362" cy="13221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188246" y="1981397"/>
            <a:ext cx="9598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    </a:t>
            </a:r>
            <a:r>
              <a:rPr lang="zh-CN" altLang="en-US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一</a:t>
            </a:r>
            <a:endParaRPr lang="zh-CN" altLang="en-US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7475" y="2349500"/>
            <a:ext cx="1412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项目详细介绍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6">
            <a:off x="1409062" y="1541947"/>
            <a:ext cx="2968605" cy="29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4014" flipH="1">
            <a:off x="5284979" y="1412521"/>
            <a:ext cx="2014420" cy="201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99990"/>
            <a:ext cx="4191000" cy="48920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839" y="3363838"/>
            <a:ext cx="1493322" cy="1493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8014" y="7058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项目介绍</a:t>
            </a:r>
            <a:endParaRPr lang="zh-CN" altLang="en-US" sz="320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7445" y="2194039"/>
            <a:ext cx="130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2</a:t>
            </a:r>
            <a:r>
              <a: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：游戏类型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66483" y="1347614"/>
            <a:ext cx="1941621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"/>
          <p:cNvSpPr txBox="1"/>
          <p:nvPr/>
        </p:nvSpPr>
        <p:spPr>
          <a:xfrm>
            <a:off x="3887445" y="1856854"/>
            <a:ext cx="130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1</a:t>
            </a:r>
            <a:r>
              <a: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：游戏名称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3887445" y="2501379"/>
            <a:ext cx="130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3</a:t>
            </a:r>
            <a:r>
              <a: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：运行环境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3887445" y="2838564"/>
            <a:ext cx="130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4</a:t>
            </a:r>
            <a:r>
              <a: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：用户分析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3887445" y="3175749"/>
            <a:ext cx="130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5</a:t>
            </a:r>
            <a:r>
              <a: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：游戏概述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87249" y="-1629226"/>
            <a:ext cx="4536502" cy="8473959"/>
          </a:xfrm>
          <a:prstGeom prst="rect">
            <a:avLst/>
          </a:prstGeom>
        </p:spPr>
      </p:pic>
      <p:sp>
        <p:nvSpPr>
          <p:cNvPr id="5" name="Freeform 5"/>
          <p:cNvSpPr>
            <a:spLocks noEditPoints="1"/>
          </p:cNvSpPr>
          <p:nvPr/>
        </p:nvSpPr>
        <p:spPr bwMode="auto">
          <a:xfrm>
            <a:off x="3210272" y="2234079"/>
            <a:ext cx="649686" cy="675538"/>
          </a:xfrm>
          <a:custGeom>
            <a:avLst/>
            <a:gdLst>
              <a:gd name="T0" fmla="*/ 1281 w 1433"/>
              <a:gd name="T1" fmla="*/ 629 h 1490"/>
              <a:gd name="T2" fmla="*/ 952 w 1433"/>
              <a:gd name="T3" fmla="*/ 630 h 1490"/>
              <a:gd name="T4" fmla="*/ 1205 w 1433"/>
              <a:gd name="T5" fmla="*/ 425 h 1490"/>
              <a:gd name="T6" fmla="*/ 1164 w 1433"/>
              <a:gd name="T7" fmla="*/ 192 h 1490"/>
              <a:gd name="T8" fmla="*/ 1014 w 1433"/>
              <a:gd name="T9" fmla="*/ 166 h 1490"/>
              <a:gd name="T10" fmla="*/ 1014 w 1433"/>
              <a:gd name="T11" fmla="*/ 166 h 1490"/>
              <a:gd name="T12" fmla="*/ 951 w 1433"/>
              <a:gd name="T13" fmla="*/ 136 h 1490"/>
              <a:gd name="T14" fmla="*/ 951 w 1433"/>
              <a:gd name="T15" fmla="*/ 136 h 1490"/>
              <a:gd name="T16" fmla="*/ 836 w 1433"/>
              <a:gd name="T17" fmla="*/ 36 h 1490"/>
              <a:gd name="T18" fmla="*/ 630 w 1433"/>
              <a:gd name="T19" fmla="*/ 151 h 1490"/>
              <a:gd name="T20" fmla="*/ 630 w 1433"/>
              <a:gd name="T21" fmla="*/ 481 h 1490"/>
              <a:gd name="T22" fmla="*/ 425 w 1433"/>
              <a:gd name="T23" fmla="*/ 228 h 1490"/>
              <a:gd name="T24" fmla="*/ 192 w 1433"/>
              <a:gd name="T25" fmla="*/ 269 h 1490"/>
              <a:gd name="T26" fmla="*/ 166 w 1433"/>
              <a:gd name="T27" fmla="*/ 419 h 1490"/>
              <a:gd name="T28" fmla="*/ 166 w 1433"/>
              <a:gd name="T29" fmla="*/ 419 h 1490"/>
              <a:gd name="T30" fmla="*/ 136 w 1433"/>
              <a:gd name="T31" fmla="*/ 481 h 1490"/>
              <a:gd name="T32" fmla="*/ 136 w 1433"/>
              <a:gd name="T33" fmla="*/ 482 h 1490"/>
              <a:gd name="T34" fmla="*/ 36 w 1433"/>
              <a:gd name="T35" fmla="*/ 596 h 1490"/>
              <a:gd name="T36" fmla="*/ 151 w 1433"/>
              <a:gd name="T37" fmla="*/ 803 h 1490"/>
              <a:gd name="T38" fmla="*/ 481 w 1433"/>
              <a:gd name="T39" fmla="*/ 802 h 1490"/>
              <a:gd name="T40" fmla="*/ 228 w 1433"/>
              <a:gd name="T41" fmla="*/ 1008 h 1490"/>
              <a:gd name="T42" fmla="*/ 269 w 1433"/>
              <a:gd name="T43" fmla="*/ 1241 h 1490"/>
              <a:gd name="T44" fmla="*/ 419 w 1433"/>
              <a:gd name="T45" fmla="*/ 1267 h 1490"/>
              <a:gd name="T46" fmla="*/ 419 w 1433"/>
              <a:gd name="T47" fmla="*/ 1267 h 1490"/>
              <a:gd name="T48" fmla="*/ 481 w 1433"/>
              <a:gd name="T49" fmla="*/ 1297 h 1490"/>
              <a:gd name="T50" fmla="*/ 482 w 1433"/>
              <a:gd name="T51" fmla="*/ 1297 h 1490"/>
              <a:gd name="T52" fmla="*/ 596 w 1433"/>
              <a:gd name="T53" fmla="*/ 1397 h 1490"/>
              <a:gd name="T54" fmla="*/ 803 w 1433"/>
              <a:gd name="T55" fmla="*/ 1281 h 1490"/>
              <a:gd name="T56" fmla="*/ 823 w 1433"/>
              <a:gd name="T57" fmla="*/ 1109 h 1490"/>
              <a:gd name="T58" fmla="*/ 1180 w 1433"/>
              <a:gd name="T59" fmla="*/ 1490 h 1490"/>
              <a:gd name="T60" fmla="*/ 1255 w 1433"/>
              <a:gd name="T61" fmla="*/ 1434 h 1490"/>
              <a:gd name="T62" fmla="*/ 1221 w 1433"/>
              <a:gd name="T63" fmla="*/ 1314 h 1490"/>
              <a:gd name="T64" fmla="*/ 885 w 1433"/>
              <a:gd name="T65" fmla="*/ 1085 h 1490"/>
              <a:gd name="T66" fmla="*/ 1008 w 1433"/>
              <a:gd name="T67" fmla="*/ 1205 h 1490"/>
              <a:gd name="T68" fmla="*/ 1241 w 1433"/>
              <a:gd name="T69" fmla="*/ 1164 h 1490"/>
              <a:gd name="T70" fmla="*/ 1267 w 1433"/>
              <a:gd name="T71" fmla="*/ 1014 h 1490"/>
              <a:gd name="T72" fmla="*/ 1267 w 1433"/>
              <a:gd name="T73" fmla="*/ 1014 h 1490"/>
              <a:gd name="T74" fmla="*/ 1297 w 1433"/>
              <a:gd name="T75" fmla="*/ 951 h 1490"/>
              <a:gd name="T76" fmla="*/ 1297 w 1433"/>
              <a:gd name="T77" fmla="*/ 951 h 1490"/>
              <a:gd name="T78" fmla="*/ 1397 w 1433"/>
              <a:gd name="T79" fmla="*/ 836 h 1490"/>
              <a:gd name="T80" fmla="*/ 1281 w 1433"/>
              <a:gd name="T81" fmla="*/ 629 h 1490"/>
              <a:gd name="T82" fmla="*/ 1281 w 1433"/>
              <a:gd name="T83" fmla="*/ 629 h 1490"/>
              <a:gd name="T84" fmla="*/ 1281 w 1433"/>
              <a:gd name="T85" fmla="*/ 629 h 1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33" h="1490">
                <a:moveTo>
                  <a:pt x="1281" y="629"/>
                </a:moveTo>
                <a:cubicBezTo>
                  <a:pt x="1186" y="597"/>
                  <a:pt x="1061" y="607"/>
                  <a:pt x="952" y="630"/>
                </a:cubicBezTo>
                <a:cubicBezTo>
                  <a:pt x="1050" y="580"/>
                  <a:pt x="1152" y="509"/>
                  <a:pt x="1205" y="425"/>
                </a:cubicBezTo>
                <a:cubicBezTo>
                  <a:pt x="1205" y="425"/>
                  <a:pt x="1300" y="302"/>
                  <a:pt x="1164" y="192"/>
                </a:cubicBezTo>
                <a:cubicBezTo>
                  <a:pt x="1164" y="192"/>
                  <a:pt x="1094" y="133"/>
                  <a:pt x="1014" y="166"/>
                </a:cubicBezTo>
                <a:cubicBezTo>
                  <a:pt x="1014" y="166"/>
                  <a:pt x="1014" y="166"/>
                  <a:pt x="1014" y="166"/>
                </a:cubicBezTo>
                <a:cubicBezTo>
                  <a:pt x="966" y="181"/>
                  <a:pt x="951" y="136"/>
                  <a:pt x="951" y="136"/>
                </a:cubicBezTo>
                <a:cubicBezTo>
                  <a:pt x="951" y="136"/>
                  <a:pt x="951" y="136"/>
                  <a:pt x="951" y="136"/>
                </a:cubicBezTo>
                <a:cubicBezTo>
                  <a:pt x="926" y="53"/>
                  <a:pt x="836" y="36"/>
                  <a:pt x="836" y="36"/>
                </a:cubicBezTo>
                <a:cubicBezTo>
                  <a:pt x="666" y="0"/>
                  <a:pt x="630" y="151"/>
                  <a:pt x="630" y="151"/>
                </a:cubicBezTo>
                <a:cubicBezTo>
                  <a:pt x="597" y="247"/>
                  <a:pt x="608" y="372"/>
                  <a:pt x="630" y="481"/>
                </a:cubicBezTo>
                <a:cubicBezTo>
                  <a:pt x="580" y="383"/>
                  <a:pt x="509" y="281"/>
                  <a:pt x="425" y="228"/>
                </a:cubicBezTo>
                <a:cubicBezTo>
                  <a:pt x="425" y="228"/>
                  <a:pt x="302" y="133"/>
                  <a:pt x="192" y="269"/>
                </a:cubicBezTo>
                <a:cubicBezTo>
                  <a:pt x="192" y="269"/>
                  <a:pt x="133" y="339"/>
                  <a:pt x="166" y="419"/>
                </a:cubicBezTo>
                <a:cubicBezTo>
                  <a:pt x="166" y="419"/>
                  <a:pt x="166" y="419"/>
                  <a:pt x="166" y="419"/>
                </a:cubicBezTo>
                <a:cubicBezTo>
                  <a:pt x="181" y="467"/>
                  <a:pt x="136" y="481"/>
                  <a:pt x="136" y="481"/>
                </a:cubicBezTo>
                <a:cubicBezTo>
                  <a:pt x="136" y="482"/>
                  <a:pt x="136" y="482"/>
                  <a:pt x="136" y="482"/>
                </a:cubicBezTo>
                <a:cubicBezTo>
                  <a:pt x="53" y="506"/>
                  <a:pt x="36" y="596"/>
                  <a:pt x="36" y="596"/>
                </a:cubicBezTo>
                <a:cubicBezTo>
                  <a:pt x="0" y="767"/>
                  <a:pt x="151" y="803"/>
                  <a:pt x="151" y="803"/>
                </a:cubicBezTo>
                <a:cubicBezTo>
                  <a:pt x="247" y="835"/>
                  <a:pt x="372" y="825"/>
                  <a:pt x="481" y="802"/>
                </a:cubicBezTo>
                <a:cubicBezTo>
                  <a:pt x="383" y="853"/>
                  <a:pt x="281" y="923"/>
                  <a:pt x="228" y="1008"/>
                </a:cubicBezTo>
                <a:cubicBezTo>
                  <a:pt x="228" y="1008"/>
                  <a:pt x="133" y="1131"/>
                  <a:pt x="269" y="1241"/>
                </a:cubicBezTo>
                <a:cubicBezTo>
                  <a:pt x="269" y="1241"/>
                  <a:pt x="339" y="1300"/>
                  <a:pt x="419" y="1267"/>
                </a:cubicBezTo>
                <a:cubicBezTo>
                  <a:pt x="419" y="1267"/>
                  <a:pt x="419" y="1267"/>
                  <a:pt x="419" y="1267"/>
                </a:cubicBezTo>
                <a:cubicBezTo>
                  <a:pt x="467" y="1252"/>
                  <a:pt x="481" y="1297"/>
                  <a:pt x="481" y="1297"/>
                </a:cubicBezTo>
                <a:cubicBezTo>
                  <a:pt x="482" y="1297"/>
                  <a:pt x="482" y="1297"/>
                  <a:pt x="482" y="1297"/>
                </a:cubicBezTo>
                <a:cubicBezTo>
                  <a:pt x="506" y="1380"/>
                  <a:pt x="596" y="1397"/>
                  <a:pt x="596" y="1397"/>
                </a:cubicBezTo>
                <a:cubicBezTo>
                  <a:pt x="767" y="1433"/>
                  <a:pt x="803" y="1281"/>
                  <a:pt x="803" y="1281"/>
                </a:cubicBezTo>
                <a:cubicBezTo>
                  <a:pt x="820" y="1230"/>
                  <a:pt x="825" y="1170"/>
                  <a:pt x="823" y="1109"/>
                </a:cubicBezTo>
                <a:cubicBezTo>
                  <a:pt x="857" y="1253"/>
                  <a:pt x="945" y="1442"/>
                  <a:pt x="1180" y="1490"/>
                </a:cubicBezTo>
                <a:cubicBezTo>
                  <a:pt x="1255" y="1434"/>
                  <a:pt x="1255" y="1434"/>
                  <a:pt x="1255" y="1434"/>
                </a:cubicBezTo>
                <a:cubicBezTo>
                  <a:pt x="1221" y="1314"/>
                  <a:pt x="1221" y="1314"/>
                  <a:pt x="1221" y="1314"/>
                </a:cubicBezTo>
                <a:cubicBezTo>
                  <a:pt x="1221" y="1314"/>
                  <a:pt x="970" y="1270"/>
                  <a:pt x="885" y="1085"/>
                </a:cubicBezTo>
                <a:cubicBezTo>
                  <a:pt x="922" y="1134"/>
                  <a:pt x="963" y="1176"/>
                  <a:pt x="1008" y="1205"/>
                </a:cubicBezTo>
                <a:cubicBezTo>
                  <a:pt x="1008" y="1205"/>
                  <a:pt x="1131" y="1300"/>
                  <a:pt x="1241" y="1164"/>
                </a:cubicBezTo>
                <a:cubicBezTo>
                  <a:pt x="1241" y="1164"/>
                  <a:pt x="1300" y="1094"/>
                  <a:pt x="1267" y="1014"/>
                </a:cubicBezTo>
                <a:cubicBezTo>
                  <a:pt x="1267" y="1014"/>
                  <a:pt x="1267" y="1014"/>
                  <a:pt x="1267" y="1014"/>
                </a:cubicBezTo>
                <a:cubicBezTo>
                  <a:pt x="1252" y="966"/>
                  <a:pt x="1297" y="951"/>
                  <a:pt x="1297" y="951"/>
                </a:cubicBezTo>
                <a:cubicBezTo>
                  <a:pt x="1297" y="951"/>
                  <a:pt x="1297" y="951"/>
                  <a:pt x="1297" y="951"/>
                </a:cubicBezTo>
                <a:cubicBezTo>
                  <a:pt x="1380" y="926"/>
                  <a:pt x="1397" y="836"/>
                  <a:pt x="1397" y="836"/>
                </a:cubicBezTo>
                <a:cubicBezTo>
                  <a:pt x="1433" y="665"/>
                  <a:pt x="1281" y="629"/>
                  <a:pt x="1281" y="629"/>
                </a:cubicBezTo>
                <a:close/>
                <a:moveTo>
                  <a:pt x="1281" y="629"/>
                </a:moveTo>
                <a:cubicBezTo>
                  <a:pt x="1281" y="629"/>
                  <a:pt x="1281" y="629"/>
                  <a:pt x="1281" y="629"/>
                </a:cubicBezTo>
              </a:path>
            </a:pathLst>
          </a:custGeom>
          <a:solidFill>
            <a:srgbClr val="96C09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94" y="963798"/>
            <a:ext cx="2231016" cy="2231016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1475656" y="2571993"/>
            <a:ext cx="6192688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536548" y="1035070"/>
            <a:ext cx="0" cy="3010346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2687" y="3194893"/>
            <a:ext cx="1174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平台：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Android</a:t>
            </a:r>
            <a:endParaRPr lang="en-US" altLang="zh-CN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6179" y="3210133"/>
            <a:ext cx="26898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主要面对喜欢休闲类游戏的玩家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5470" y="1704975"/>
            <a:ext cx="1092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积分大作战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198220" y="1066279"/>
            <a:ext cx="1021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1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：游戏名称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60140" y="1035164"/>
            <a:ext cx="1021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2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：游戏类型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98220" y="2634094"/>
            <a:ext cx="1021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3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：运行环境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3860140" y="2634094"/>
            <a:ext cx="1021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4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：用户分析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4657824" y="1597868"/>
            <a:ext cx="1078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休闲，闯关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横版，跑酷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87249" y="-1665421"/>
            <a:ext cx="4536502" cy="8473959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358434" y="3982994"/>
            <a:ext cx="5976664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379179" y="1780012"/>
            <a:ext cx="0" cy="2202982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8"/>
          <a:stretch>
            <a:fillRect/>
          </a:stretch>
        </p:blipFill>
        <p:spPr>
          <a:xfrm>
            <a:off x="2379432" y="2365292"/>
            <a:ext cx="2304256" cy="18796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0680" y="970280"/>
            <a:ext cx="47453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本游戏主要借鉴跑酷类游戏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以左右方向键控制人物移动，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通过跳跃来越过障碍物，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冲刺键可以让人物迅速移动一段距离。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人物可以在跑道上吃到道具，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道具分为大积分道具，小积分道具以及功能道具。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同时跑道上也有一些陷阱，</a:t>
            </a:r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踩中陷阱会使人物死亡，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（此时会提示是否用所获得的积分来换取一次复活）。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通关完成后根据通关时间和所获得的积分换算成最终分数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最终分数会计入关卡积分排名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82" y="1218425"/>
            <a:ext cx="780825" cy="780825"/>
          </a:xfrm>
          <a:prstGeom prst="rect">
            <a:avLst/>
          </a:prstGeom>
        </p:spPr>
      </p:pic>
      <p:sp>
        <p:nvSpPr>
          <p:cNvPr id="2" name="TextBox 3"/>
          <p:cNvSpPr txBox="1"/>
          <p:nvPr/>
        </p:nvSpPr>
        <p:spPr>
          <a:xfrm>
            <a:off x="1156945" y="2058784"/>
            <a:ext cx="11684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5</a:t>
            </a:r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：游戏概述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9336" y="1089214"/>
            <a:ext cx="3254095" cy="2510619"/>
            <a:chOff x="3099336" y="1089214"/>
            <a:chExt cx="3254095" cy="25106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336" y="1089214"/>
              <a:ext cx="3254095" cy="25106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31" y="1660299"/>
              <a:ext cx="2236362" cy="13221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188246" y="1981397"/>
            <a:ext cx="9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第二章</a:t>
            </a:r>
            <a:endParaRPr lang="zh-CN" altLang="en-US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6802" y="2314379"/>
            <a:ext cx="1080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需求分析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6">
            <a:off x="1409062" y="1541947"/>
            <a:ext cx="2968605" cy="29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4014" flipH="1">
            <a:off x="5284979" y="1412521"/>
            <a:ext cx="2014420" cy="201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87249" y="-1629226"/>
            <a:ext cx="4536502" cy="84739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73" y="2631738"/>
            <a:ext cx="3543964" cy="165618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1261914" y="1746260"/>
            <a:ext cx="5976664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91454" y="2873504"/>
            <a:ext cx="4200976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391454" y="2873623"/>
            <a:ext cx="2988332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57878" y="592921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需求分析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61745" y="995680"/>
            <a:ext cx="649097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需求分析是开发人员经过深入细致的调研和分析，准确理解用户和项目的功能、性能、可靠性等具体要求，将用户非形式的需求表述转化为完整的需求定义，从而确定系统必须做什么的过程。                                     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——————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（百度百科）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软件产品的开发，必定要满足用户的需求，而要满足用户的需求，首先要知道用户的需求是什么。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游戏的开发肯定也是如此，并不是自己想怎么玩就怎么做，而是要了解用户的需求，从而变成用户想怎么玩，我们就怎么做。这样开发出来的游戏或者软件才能算的上是成功的。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</a:t>
            </a:r>
            <a:r>
              <a:rPr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需求分析是软件计划阶段的重要活动，也是软件生存周期</a:t>
            </a:r>
            <a:endParaRPr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中的一个重要环节，该阶段是分析系统在功能上需要</a:t>
            </a:r>
            <a:endParaRPr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“实现什么”，而不是考虑如何去“实现”。</a:t>
            </a:r>
            <a:endParaRPr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87249" y="-1629226"/>
            <a:ext cx="4536502" cy="84739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088339"/>
            <a:ext cx="1728192" cy="12097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6808" y="736620"/>
            <a:ext cx="5288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需求分析</a:t>
            </a:r>
            <a:r>
              <a:rPr lang="en-US" altLang="zh-CN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——</a:t>
            </a:r>
            <a:r>
              <a:rPr lang="zh-CN" altLang="en-US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通常对软件系统的综合要求如下</a:t>
            </a:r>
            <a:endParaRPr lang="zh-CN" altLang="en-US" sz="20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6820" y="1235075"/>
            <a:ext cx="68567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1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：功能需求（游戏需要具备的功能</a:t>
            </a:r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——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道具，关卡）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2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：性能需求（游戏响应及地图读取速度快）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3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：可靠性和可用性需求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（能在安卓上完美运行）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4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：出错处理需求（</a:t>
            </a:r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BUG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处理）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5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：接口需求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	6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：约束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		7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：逆向需求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		8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：将来可能提出的需求（玩家反馈及建议）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				    ——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教材</a:t>
            </a:r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P56-57</a:t>
            </a:r>
            <a:endParaRPr lang="en-US" altLang="zh-CN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1849</Words>
  <Application>WPS 演示</Application>
  <PresentationFormat>全屏显示(16:9)</PresentationFormat>
  <Paragraphs>173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锐字工房张海山锐线体2.0</vt:lpstr>
      <vt:lpstr>造字工房悦圆（非商用）常规体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SoulSkull</cp:lastModifiedBy>
  <cp:revision>42</cp:revision>
  <dcterms:created xsi:type="dcterms:W3CDTF">2016-11-28T11:05:00Z</dcterms:created>
  <dcterms:modified xsi:type="dcterms:W3CDTF">2018-03-26T13:28:49Z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